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84" r:id="rId2"/>
    <p:sldId id="287" r:id="rId3"/>
    <p:sldId id="293" r:id="rId4"/>
    <p:sldId id="304" r:id="rId5"/>
    <p:sldId id="305" r:id="rId6"/>
    <p:sldId id="306" r:id="rId7"/>
    <p:sldId id="307" r:id="rId8"/>
    <p:sldId id="296" r:id="rId9"/>
    <p:sldId id="308" r:id="rId10"/>
    <p:sldId id="309" r:id="rId11"/>
    <p:sldId id="310" r:id="rId12"/>
    <p:sldId id="312" r:id="rId13"/>
    <p:sldId id="291" r:id="rId14"/>
  </p:sldIdLst>
  <p:sldSz cx="9144000" cy="6858000" type="screen4x3"/>
  <p:notesSz cx="7102475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0C10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17" autoAdjust="0"/>
    <p:restoredTop sz="86330" autoAdjust="0"/>
  </p:normalViewPr>
  <p:slideViewPr>
    <p:cSldViewPr>
      <p:cViewPr varScale="1">
        <p:scale>
          <a:sx n="99" d="100"/>
          <a:sy n="99" d="100"/>
        </p:scale>
        <p:origin x="215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-2016" y="-84"/>
      </p:cViewPr>
      <p:guideLst>
        <p:guide orient="horz" pos="3224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gif>
</file>

<file path=ppt/media/image11.png>
</file>

<file path=ppt/media/image12.gif>
</file>

<file path=ppt/media/image15.png>
</file>

<file path=ppt/media/image16.png>
</file>

<file path=ppt/media/image2.gif>
</file>

<file path=ppt/media/image2.png>
</file>

<file path=ppt/media/image3.gif>
</file>

<file path=ppt/media/image3.png>
</file>

<file path=ppt/media/image30.png>
</file>

<file path=ppt/media/image4.gif>
</file>

<file path=ppt/media/image5.gif>
</file>

<file path=ppt/media/image5.png>
</file>

<file path=ppt/media/image6.gif>
</file>

<file path=ppt/media/image7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511731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511731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r">
              <a:defRPr sz="1300"/>
            </a:lvl1pPr>
          </a:lstStyle>
          <a:p>
            <a:fld id="{7B221F05-95D6-498D-BA88-FF003B5FB826}" type="datetimeFigureOut">
              <a:rPr lang="ko-KR" altLang="en-US" smtClean="0"/>
              <a:pPr/>
              <a:t>2017-06-14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66" tIns="49533" rIns="99066" bIns="49533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248" y="4861441"/>
            <a:ext cx="5681980" cy="4605576"/>
          </a:xfrm>
          <a:prstGeom prst="rect">
            <a:avLst/>
          </a:prstGeom>
        </p:spPr>
        <p:txBody>
          <a:bodyPr vert="horz" lIns="99066" tIns="49533" rIns="99066" bIns="49533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7739" cy="511731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092" y="9721106"/>
            <a:ext cx="3077739" cy="511731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r">
              <a:defRPr sz="1300"/>
            </a:lvl1pPr>
          </a:lstStyle>
          <a:p>
            <a:fld id="{2EF0B18A-7EA0-4ADA-9362-980FC25D054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471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214554"/>
            <a:ext cx="7772400" cy="357190"/>
          </a:xfrm>
        </p:spPr>
        <p:txBody>
          <a:bodyPr/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sz="17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9FB1216-F83B-4868-805E-72F7E9D253FB}" type="datetimeFigureOut">
              <a:rPr lang="ko-KR" altLang="en-US" smtClean="0"/>
              <a:pPr/>
              <a:t>2017-06-14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95CD4ED-7A54-4AC3-82E1-A52F69C23B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57200" y="785794"/>
            <a:ext cx="8229600" cy="285752"/>
          </a:xfrm>
        </p:spPr>
        <p:txBody>
          <a:bodyPr/>
          <a:lstStyle>
            <a:lvl1pPr algn="l">
              <a:defRPr sz="1800" b="1" baseline="0"/>
            </a:lvl1pPr>
          </a:lstStyle>
          <a:p>
            <a:r>
              <a:rPr lang="ko-KR" altLang="en-US" dirty="0"/>
              <a:t>* 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4768865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9FB1216-F83B-4868-805E-72F7E9D253FB}" type="datetimeFigureOut">
              <a:rPr lang="ko-KR" altLang="en-US" smtClean="0"/>
              <a:pPr/>
              <a:t>2017-06-14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5CD4ED-7A54-4AC3-82E1-A52F69C23B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19FB1216-F83B-4868-805E-72F7E9D253FB}" type="datetimeFigureOut">
              <a:rPr lang="ko-KR" altLang="en-US" smtClean="0"/>
              <a:pPr/>
              <a:t>2017-06-14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fld id="{C95CD4ED-7A54-4AC3-82E1-A52F69C23B9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31" name="Picture 11" descr="PCL_H(300)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143875" y="61913"/>
            <a:ext cx="811213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2" name="AutoShape 19"/>
          <p:cNvSpPr>
            <a:spLocks noChangeArrowheads="1"/>
          </p:cNvSpPr>
          <p:nvPr/>
        </p:nvSpPr>
        <p:spPr bwMode="auto">
          <a:xfrm>
            <a:off x="95250" y="484188"/>
            <a:ext cx="8961438" cy="5873750"/>
          </a:xfrm>
          <a:prstGeom prst="roundRect">
            <a:avLst>
              <a:gd name="adj" fmla="val 1079"/>
            </a:avLst>
          </a:prstGeom>
          <a:noFill/>
          <a:ln w="19050">
            <a:solidFill>
              <a:srgbClr val="808080"/>
            </a:solidFill>
            <a:round/>
            <a:headEnd/>
            <a:tailEnd/>
          </a:ln>
        </p:spPr>
        <p:txBody>
          <a:bodyPr wrap="none" anchor="ctr"/>
          <a:lstStyle/>
          <a:p>
            <a:endParaRPr kumimoji="0" lang="ko-KR" altLang="en-US">
              <a:latin typeface="맑은 고딕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Parallel Computing Lab.</a:t>
            </a:r>
          </a:p>
          <a:p>
            <a:r>
              <a:rPr lang="en-US" altLang="ko-KR" dirty="0"/>
              <a:t>Mechanical Engineering</a:t>
            </a:r>
          </a:p>
          <a:p>
            <a:r>
              <a:rPr lang="en-US" altLang="ko-KR" dirty="0" err="1"/>
              <a:t>Hanyang</a:t>
            </a:r>
            <a:r>
              <a:rPr lang="en-US" altLang="ko-KR" dirty="0"/>
              <a:t> University</a:t>
            </a:r>
          </a:p>
          <a:p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Computational Fluid Dynamics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3494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Hyperbolic PDE - The Lax method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p>
                          </m:sSub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l-GR" altLang="ko-KR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l-GR" altLang="ko-K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d>
                            <m:dPr>
                              <m:ctrlPr>
                                <a:rPr lang="el-GR" altLang="ko-K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r>
                  <a:rPr lang="en-US" altLang="ko-KR" dirty="0"/>
                  <a:t>Red: CFL=1</a:t>
                </a:r>
              </a:p>
              <a:p>
                <a:endParaRPr lang="en-US" altLang="ko-KR" dirty="0"/>
              </a:p>
              <a:p>
                <a:r>
                  <a:rPr lang="en-US" altLang="ko-KR" dirty="0"/>
                  <a:t>Black: CFL=0.25</a:t>
                </a:r>
                <a:endParaRPr lang="ko-KR" altLang="en-US" dirty="0"/>
              </a:p>
            </p:txBody>
          </p:sp>
        </mc:Choice>
        <mc:Fallback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  <a:blipFill>
                <a:blip r:embed="rId2"/>
                <a:stretch>
                  <a:fillRect l="-1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71645"/>
            <a:ext cx="4114800" cy="414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69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Hyperbolic PDE - The Lax-</a:t>
            </a:r>
            <a:r>
              <a:rPr lang="en-US" altLang="ko-KR" dirty="0" err="1"/>
              <a:t>Wendroff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</m:sSubSup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bSup>
                      <m:r>
                        <a:rPr lang="en-US" altLang="ko-KR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l-GR" altLang="ko-KR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𝑡</m:t>
                          </m:r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sty m:val="p"/>
                            </m:rPr>
                            <a:rPr lang="el-GR" altLang="ko-KR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d>
                        <m:d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l-GR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l-GR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sty m:val="p"/>
                                    </m:rPr>
                                    <a:rPr lang="el-GR" altLang="ko-KR">
                                      <a:latin typeface="Cambria Math" panose="02040503050406030204" pitchFamily="18" charset="0"/>
                                    </a:rPr>
                                    <m:t>Δ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num>
                                <m:den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l-GR" altLang="ko-KR">
                                      <a:latin typeface="Cambria Math" panose="02040503050406030204" pitchFamily="18" charset="0"/>
                                    </a:rPr>
                                    <m:t>Δ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</m:e>
                          </m:d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</m:e>
                          </m:d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</m:e>
                          </m:d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</m:e>
                          </m:d>
                        </m:e>
                      </m:d>
                    </m:oMath>
                  </m:oMathPara>
                </a14:m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Red: CFL=1</a:t>
                </a:r>
              </a:p>
              <a:p>
                <a:endParaRPr lang="en-US" altLang="ko-KR" dirty="0"/>
              </a:p>
              <a:p>
                <a:r>
                  <a:rPr lang="en-US" altLang="ko-KR" dirty="0"/>
                  <a:t>Black: CFL=0.25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  <a:blipFill>
                <a:blip r:embed="rId2"/>
                <a:stretch>
                  <a:fillRect l="-1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71645"/>
            <a:ext cx="4114800" cy="414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485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Hyperbolic PDE – Nonlinear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71645"/>
            <a:ext cx="4114800" cy="4140169"/>
          </a:xfrm>
          <a:prstGeom prst="rect">
            <a:avLst/>
          </a:prstGeom>
        </p:spPr>
      </p:pic>
      <p:pic>
        <p:nvPicPr>
          <p:cNvPr id="5" name="내용 개체 틀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00" y="1652090"/>
            <a:ext cx="4114800" cy="41401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02236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H/W #5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𝑢</m:t>
                      </m:r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altLang="ko-KR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altLang="ko-KR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𝑎</m:t>
                      </m:r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altLang="ko-KR" dirty="0"/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CFL condition</a:t>
                </a:r>
                <a:r>
                  <a:rPr lang="ko-KR" altLang="en-US" dirty="0"/>
                  <a:t>에 따른 수치해석 결과의 신뢰성에 대해 고찰해볼 것</a:t>
                </a:r>
                <a:endParaRPr lang="en-US" altLang="ko-KR" dirty="0"/>
              </a:p>
              <a:p>
                <a:endParaRPr lang="en-US" altLang="ko-KR" dirty="0"/>
              </a:p>
              <a:p>
                <a:r>
                  <a:rPr lang="ko-KR" altLang="en-US" dirty="0"/>
                  <a:t>위의 두 식으로 앞에서 소개된 여섯 가지 차분 식을 직접 유도해볼 것</a:t>
                </a:r>
                <a:endParaRPr lang="en-US" altLang="ko-KR" dirty="0"/>
              </a:p>
              <a:p>
                <a:endParaRPr lang="en-US" altLang="ko-KR" dirty="0"/>
              </a:p>
              <a:p>
                <a:r>
                  <a:rPr lang="ko-KR" altLang="en-US" dirty="0"/>
                  <a:t>주어진 코드의 구성을 이해한 후</a:t>
                </a:r>
                <a:r>
                  <a:rPr lang="en-US" altLang="ko-KR" dirty="0"/>
                  <a:t>, </a:t>
                </a:r>
                <a:r>
                  <a:rPr lang="ko-KR" altLang="en-US" dirty="0"/>
                  <a:t>각 함수의 기능을 고찰해볼 것</a:t>
                </a:r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0231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6248735"/>
              </p:ext>
            </p:extLst>
          </p:nvPr>
        </p:nvGraphicFramePr>
        <p:xfrm>
          <a:off x="457200" y="1357313"/>
          <a:ext cx="8229600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4560">
                  <a:extLst>
                    <a:ext uri="{9D8B030D-6E8A-4147-A177-3AD203B41FA5}">
                      <a16:colId xmlns:a16="http://schemas.microsoft.com/office/drawing/2014/main" val="1091824277"/>
                    </a:ext>
                  </a:extLst>
                </a:gridCol>
                <a:gridCol w="6275040">
                  <a:extLst>
                    <a:ext uri="{9D8B030D-6E8A-4147-A177-3AD203B41FA5}">
                      <a16:colId xmlns:a16="http://schemas.microsoft.com/office/drawing/2014/main" val="13525556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682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Introduction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5636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편미분방정식의 분류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849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편미분방정식 </a:t>
                      </a:r>
                      <a:r>
                        <a:rPr lang="ko-KR" altLang="en-US" dirty="0" err="1"/>
                        <a:t>차분화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3401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Parabolic </a:t>
                      </a:r>
                      <a:r>
                        <a:rPr lang="ko-KR" altLang="en-US" dirty="0"/>
                        <a:t>형식의 </a:t>
                      </a:r>
                      <a:r>
                        <a:rPr lang="ko-KR" altLang="en-US" dirty="0" err="1"/>
                        <a:t>편미분</a:t>
                      </a:r>
                      <a:r>
                        <a:rPr lang="ko-KR" altLang="en-US" dirty="0"/>
                        <a:t> 방정식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확산 방정식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618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Elliptic </a:t>
                      </a:r>
                      <a:r>
                        <a:rPr lang="ko-KR" altLang="en-US" dirty="0"/>
                        <a:t>형식의 </a:t>
                      </a:r>
                      <a:r>
                        <a:rPr lang="ko-KR" altLang="en-US" dirty="0" err="1"/>
                        <a:t>편미분</a:t>
                      </a:r>
                      <a:r>
                        <a:rPr lang="ko-KR" altLang="en-US" dirty="0"/>
                        <a:t> 방정식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 err="1"/>
                        <a:t>라플라스</a:t>
                      </a:r>
                      <a:r>
                        <a:rPr lang="ko-KR" altLang="en-US" dirty="0"/>
                        <a:t> 방정식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5466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Hyperbolic </a:t>
                      </a:r>
                      <a:r>
                        <a:rPr lang="ko-KR" altLang="en-US" dirty="0"/>
                        <a:t>형식의 </a:t>
                      </a:r>
                      <a:r>
                        <a:rPr lang="ko-KR" altLang="en-US" dirty="0" err="1"/>
                        <a:t>편미분</a:t>
                      </a:r>
                      <a:r>
                        <a:rPr lang="ko-KR" altLang="en-US" dirty="0"/>
                        <a:t> 방정식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파동 방정식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004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CFD</a:t>
                      </a:r>
                      <a:r>
                        <a:rPr lang="ko-KR" altLang="en-US" dirty="0"/>
                        <a:t>프로그램의 소개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84108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1192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Hyperbolic </a:t>
            </a:r>
            <a:r>
              <a:rPr lang="ko-KR" altLang="en-US" dirty="0"/>
              <a:t>형식의 </a:t>
            </a:r>
            <a:r>
              <a:rPr lang="ko-KR" altLang="en-US" dirty="0" err="1"/>
              <a:t>편미분</a:t>
            </a:r>
            <a:r>
              <a:rPr lang="ko-KR" altLang="en-US" dirty="0"/>
              <a:t> 방정식 </a:t>
            </a:r>
            <a:r>
              <a:rPr lang="en-US" altLang="ko-KR" dirty="0"/>
              <a:t>– </a:t>
            </a:r>
            <a:r>
              <a:rPr lang="ko-KR" altLang="en-US" dirty="0"/>
              <a:t>파동 방정식</a:t>
            </a:r>
            <a:r>
              <a:rPr lang="en-US" altLang="ko-KR" dirty="0"/>
              <a:t>, 1</a:t>
            </a:r>
            <a:r>
              <a:rPr lang="ko-KR" altLang="en-US" dirty="0"/>
              <a:t>차 선형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altLang="ko-KR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𝑎</m:t>
                      </m:r>
                      <m:f>
                        <m:f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=250[</m:t>
                      </m:r>
                      <m:f>
                        <m:f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r>
                  <a:rPr lang="en-US" altLang="ko-KR" dirty="0"/>
                  <a:t>Initial Condition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,0</m:t>
                                  </m:r>
                                </m:e>
                              </m:d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=0.0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≤50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,0</m:t>
                                  </m:r>
                                </m:e>
                              </m:d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=100</m:t>
                              </m:r>
                              <m:func>
                                <m:func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altLang="ko-KR">
                                      <a:latin typeface="Cambria Math" panose="02040503050406030204" pitchFamily="18" charset="0"/>
                                    </a:rPr>
                                    <m:t>sin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ko-KR" altLang="en-US" i="1">
                                          <a:latin typeface="Cambria Math" panose="02040503050406030204" pitchFamily="18" charset="0"/>
                                        </a:rPr>
                                        <m:t>𝜋</m:t>
                                      </m:r>
                                      <m:f>
                                        <m:fPr>
                                          <m:ctrlPr>
                                            <a:rPr lang="en-US" altLang="ko-KR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ko-KR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  <m:r>
                                            <a:rPr lang="en-US" altLang="ko-KR" i="1">
                                              <a:latin typeface="Cambria Math" panose="02040503050406030204" pitchFamily="18" charset="0"/>
                                            </a:rPr>
                                            <m:t>−50</m:t>
                                          </m:r>
                                        </m:num>
                                        <m:den>
                                          <m:r>
                                            <a:rPr lang="en-US" altLang="ko-KR" b="0" i="1" smtClean="0">
                                              <a:latin typeface="Cambria Math" panose="02040503050406030204" pitchFamily="18" charset="0"/>
                                            </a:rPr>
                                            <m:t>6</m:t>
                                          </m:r>
                                          <m:r>
                                            <a:rPr lang="en-US" altLang="ko-KR" i="1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50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≤110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,0</m:t>
                                  </m:r>
                                </m:e>
                              </m:d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=0.0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110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≤400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Boundary Condition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𝑎𝑡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=0,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altLang="ko-KR" b="0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𝑎𝑡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CFL Condition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𝑎</m:t>
                    </m:r>
                    <m:f>
                      <m:f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l-GR" altLang="ko-KR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altLang="ko-KR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Compute Condition</a:t>
                </a:r>
              </a:p>
              <a:p>
                <a:pPr lvl="1"/>
                <a:r>
                  <a:rPr lang="en-US" altLang="ko-KR" dirty="0"/>
                  <a:t>(1) </a:t>
                </a:r>
                <a14:m>
                  <m:oMath xmlns:m="http://schemas.openxmlformats.org/officeDocument/2006/math">
                    <m:r>
                      <a:rPr lang="en-US" altLang="ko-K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=5.0, ∆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=0.02    →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(2)</a:t>
                </a:r>
                <a:r>
                  <a:rPr lang="en-US" altLang="ko-KR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=5.0, ∆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=0.01    →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0.5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(3)</a:t>
                </a:r>
                <a:r>
                  <a:rPr lang="en-US" altLang="ko-KR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=5.0, ∆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=0.005  →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=0.25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4" b="-166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1877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Hyperbolic PDE – Explicit 1</a:t>
            </a:r>
            <a:r>
              <a:rPr lang="en-US" altLang="ko-KR" baseline="30000" dirty="0"/>
              <a:t>st</a:t>
            </a:r>
            <a:r>
              <a:rPr lang="en-US" altLang="ko-KR" dirty="0"/>
              <a:t> Upwind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p>
                          </m:sSub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𝑎</m:t>
                      </m:r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Red: CFL=1</a:t>
                </a:r>
              </a:p>
              <a:p>
                <a:endParaRPr lang="en-US" altLang="ko-KR" dirty="0"/>
              </a:p>
              <a:p>
                <a:r>
                  <a:rPr lang="en-US" altLang="ko-KR" dirty="0"/>
                  <a:t>Black: CFL=0.25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  <a:blipFill>
                <a:blip r:embed="rId2"/>
                <a:stretch>
                  <a:fillRect l="-1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71645"/>
            <a:ext cx="4114800" cy="414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780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Hyperbolic PDE – The Lax method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p>
                          </m:sSub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l-GR" altLang="ko-KR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l-GR" altLang="ko-K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d>
                            <m:dPr>
                              <m:ctrlPr>
                                <a:rPr lang="el-GR" altLang="ko-K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𝑎</m:t>
                      </m:r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</m:oMath>
                  </m:oMathPara>
                </a14:m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r>
                  <a:rPr lang="en-US" altLang="ko-KR" dirty="0"/>
                  <a:t>Red: CFL=1</a:t>
                </a:r>
              </a:p>
              <a:p>
                <a:endParaRPr lang="en-US" altLang="ko-KR" dirty="0"/>
              </a:p>
              <a:p>
                <a:r>
                  <a:rPr lang="en-US" altLang="ko-KR" dirty="0"/>
                  <a:t>Black: CFL=0.25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  <a:blipFill>
                <a:blip r:embed="rId2"/>
                <a:stretch>
                  <a:fillRect l="-1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71645"/>
            <a:ext cx="4114800" cy="414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65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Hyperbolic PDE – The Lax </a:t>
            </a:r>
            <a:r>
              <a:rPr lang="en-US" altLang="ko-KR" dirty="0" err="1"/>
              <a:t>Wendroff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</m:sSubSup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bSup>
                      <m:r>
                        <a:rPr lang="en-US" altLang="ko-KR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altLang="ko-KR" i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</m:num>
                            <m:den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den>
                          </m:f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l-GR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l-GR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l-GR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e>
                        <m:sup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l-GR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l-GR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l-GR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∆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</m:e>
                        <m:sup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b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p>
                              </m:sSubSup>
                            </m:num>
                            <m:den>
                              <m:sSup>
                                <m:sSupPr>
                                  <m:ctrlPr>
                                    <a:rPr lang="el-GR" altLang="ko-K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l-GR" altLang="ko-K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l-GR" altLang="ko-K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∆</m:t>
                                      </m:r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oMath>
                  </m:oMathPara>
                </a14:m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Red: CFL=1</a:t>
                </a:r>
              </a:p>
              <a:p>
                <a:endParaRPr lang="en-US" altLang="ko-KR" dirty="0"/>
              </a:p>
              <a:p>
                <a:r>
                  <a:rPr lang="en-US" altLang="ko-KR" dirty="0"/>
                  <a:t>Black: CFL=0.25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  <a:blipFill>
                <a:blip r:embed="rId2"/>
                <a:stretch>
                  <a:fillRect l="-1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71645"/>
            <a:ext cx="4114800" cy="414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813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Hyperbolic PDE – Linear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71654"/>
            <a:ext cx="4114800" cy="4140168"/>
          </a:xfr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71653"/>
            <a:ext cx="4114800" cy="414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900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Hyperbolic </a:t>
            </a:r>
            <a:r>
              <a:rPr lang="ko-KR" altLang="en-US" dirty="0"/>
              <a:t>형식의 </a:t>
            </a:r>
            <a:r>
              <a:rPr lang="ko-KR" altLang="en-US" dirty="0" err="1"/>
              <a:t>편미분</a:t>
            </a:r>
            <a:r>
              <a:rPr lang="ko-KR" altLang="en-US" dirty="0"/>
              <a:t> 방정식 </a:t>
            </a:r>
            <a:r>
              <a:rPr lang="en-US" altLang="ko-KR" dirty="0"/>
              <a:t>– </a:t>
            </a:r>
            <a:r>
              <a:rPr lang="ko-KR" altLang="en-US" dirty="0"/>
              <a:t>파동 방정식</a:t>
            </a:r>
            <a:r>
              <a:rPr lang="en-US" altLang="ko-KR" dirty="0"/>
              <a:t>, 1</a:t>
            </a:r>
            <a:r>
              <a:rPr lang="ko-KR" altLang="en-US"/>
              <a:t>차 비선형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altLang="ko-KR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𝑢</m:t>
                      </m:r>
                      <m:f>
                        <m:f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altLang="ko-KR" dirty="0"/>
              </a:p>
              <a:p>
                <a:pPr marL="0" indent="0">
                  <a:buNone/>
                </a:pPr>
                <a:endParaRPr lang="en-US" altLang="ko-KR" dirty="0"/>
              </a:p>
              <a:p>
                <a:r>
                  <a:rPr lang="en-US" altLang="ko-KR" dirty="0"/>
                  <a:t>Initial Condition</a:t>
                </a: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,0</m:t>
                                  </m:r>
                                </m:e>
                              </m:d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=1.0</m:t>
                              </m:r>
                            </m:e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0≤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≤2.0</m:t>
                              </m:r>
                            </m:e>
                          </m:mr>
                          <m:m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</a:rPr>
                                    <m:t>,0</m:t>
                                  </m:r>
                                </m:e>
                              </m:d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=0.0</m:t>
                              </m:r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2.0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≤4.0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CFL Condition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𝑚𝑎𝑥</m:t>
                            </m:r>
                          </m:sub>
                        </m:sSub>
                        <m:f>
                          <m:fPr>
                            <m:ctrlPr>
                              <a:rPr lang="en-US" altLang="ko-KR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l-GR" altLang="ko-KR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l-GR" altLang="ko-KR">
                                <a:latin typeface="Cambria Math" panose="02040503050406030204" pitchFamily="18" charset="0"/>
                              </a:rPr>
                              <m:t>Δ</m:t>
                            </m:r>
                            <m:r>
                              <a:rPr lang="en-US" altLang="ko-KR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den>
                        </m:f>
                      </m:e>
                    </m:d>
                  </m:oMath>
                </a14:m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Compute Condition</a:t>
                </a:r>
              </a:p>
              <a:p>
                <a:pPr lvl="1"/>
                <a:r>
                  <a:rPr lang="en-US" altLang="ko-KR" dirty="0"/>
                  <a:t>(1) </a:t>
                </a:r>
                <a14:m>
                  <m:oMath xmlns:m="http://schemas.openxmlformats.org/officeDocument/2006/math">
                    <m:r>
                      <a:rPr lang="en-US" altLang="ko-K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=0.1, ∆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=0.1    →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endParaRPr lang="en-US" altLang="ko-KR" dirty="0"/>
              </a:p>
              <a:p>
                <a:pPr lvl="1"/>
                <a:r>
                  <a:rPr lang="en-US" altLang="ko-KR" dirty="0"/>
                  <a:t>(2)</a:t>
                </a:r>
                <a:r>
                  <a:rPr lang="en-US" altLang="ko-KR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=0.1, ∆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=0.05    →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  <m:r>
                      <a:rPr lang="en-US" altLang="ko-K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ko-KR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0.5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7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3306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Hyperbolic PDE – Explicit 1</a:t>
            </a:r>
            <a:r>
              <a:rPr lang="en-US" altLang="ko-KR" baseline="30000" dirty="0"/>
              <a:t>st</a:t>
            </a:r>
            <a:r>
              <a:rPr lang="en-US" altLang="ko-KR" dirty="0"/>
              <a:t> Upwind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p>
                          </m:sSub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altLang="ko-KR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  <m:r>
                            <a:rPr lang="en-US" altLang="ko-K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 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p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altLang="ko-KR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altLang="ko-KR" dirty="0"/>
              </a:p>
              <a:p>
                <a:endParaRPr lang="en-US" altLang="ko-KR" dirty="0"/>
              </a:p>
              <a:p>
                <a:r>
                  <a:rPr lang="en-US" altLang="ko-KR" dirty="0"/>
                  <a:t>Red: CFL=1</a:t>
                </a:r>
              </a:p>
              <a:p>
                <a:endParaRPr lang="en-US" altLang="ko-KR" dirty="0"/>
              </a:p>
              <a:p>
                <a:r>
                  <a:rPr lang="en-US" altLang="ko-KR" dirty="0"/>
                  <a:t>Black: CFL=0.25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57298"/>
                <a:ext cx="4114800" cy="4768865"/>
              </a:xfrm>
              <a:blipFill>
                <a:blip r:embed="rId2"/>
                <a:stretch>
                  <a:fillRect l="-1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671645"/>
            <a:ext cx="4114800" cy="414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317529"/>
      </p:ext>
    </p:extLst>
  </p:cSld>
  <p:clrMapOvr>
    <a:masterClrMapping/>
  </p:clrMapOvr>
</p:sld>
</file>

<file path=ppt/theme/theme1.xml><?xml version="1.0" encoding="utf-8"?>
<a:theme xmlns:a="http://schemas.openxmlformats.org/drawingml/2006/main" name="pp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308562</TotalTime>
  <Words>124</Words>
  <Application>Microsoft Office PowerPoint</Application>
  <PresentationFormat>화면 슬라이드 쇼(4:3)</PresentationFormat>
  <Paragraphs>97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Cambria Math</vt:lpstr>
      <vt:lpstr>ppt</vt:lpstr>
      <vt:lpstr>Computational Fluid Dynamics</vt:lpstr>
      <vt:lpstr>PowerPoint 프레젠테이션</vt:lpstr>
      <vt:lpstr>Hyperbolic 형식의 편미분 방정식 – 파동 방정식, 1차 선형</vt:lpstr>
      <vt:lpstr>Hyperbolic PDE – Explicit 1st Upwind</vt:lpstr>
      <vt:lpstr>Hyperbolic PDE – The Lax method</vt:lpstr>
      <vt:lpstr>Hyperbolic PDE – The Lax Wendroff</vt:lpstr>
      <vt:lpstr>Hyperbolic PDE – Linear</vt:lpstr>
      <vt:lpstr>Hyperbolic 형식의 편미분 방정식 – 파동 방정식, 1차 비선형</vt:lpstr>
      <vt:lpstr>Hyperbolic PDE – Explicit 1st Upwind</vt:lpstr>
      <vt:lpstr>Hyperbolic PDE - The Lax method</vt:lpstr>
      <vt:lpstr>Hyperbolic PDE - The Lax-Wendroff</vt:lpstr>
      <vt:lpstr>Hyperbolic PDE – Nonlinear</vt:lpstr>
      <vt:lpstr>H/W #5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Stability Analysis</dc:title>
  <dc:creator>KJS</dc:creator>
  <cp:lastModifiedBy>JinYeong Wang</cp:lastModifiedBy>
  <cp:revision>3019</cp:revision>
  <cp:lastPrinted>2014-02-10T04:24:11Z</cp:lastPrinted>
  <dcterms:created xsi:type="dcterms:W3CDTF">2011-10-12T11:26:38Z</dcterms:created>
  <dcterms:modified xsi:type="dcterms:W3CDTF">2017-06-14T01:02:25Z</dcterms:modified>
</cp:coreProperties>
</file>